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7559675" cy="10691813"/>
  <p:notesSz cx="6797675" cy="9926638"/>
  <p:defaultTextStyle>
    <a:defPPr>
      <a:defRPr lang="fr-FR"/>
    </a:defPPr>
    <a:lvl1pPr marL="0" algn="l" defTabSz="995352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1pPr>
    <a:lvl2pPr marL="497676" algn="l" defTabSz="995352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2pPr>
    <a:lvl3pPr marL="995352" algn="l" defTabSz="995352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3pPr>
    <a:lvl4pPr marL="1493028" algn="l" defTabSz="995352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4pPr>
    <a:lvl5pPr marL="1990703" algn="l" defTabSz="995352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5pPr>
    <a:lvl6pPr marL="2488380" algn="l" defTabSz="995352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6pPr>
    <a:lvl7pPr marL="2986056" algn="l" defTabSz="995352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7pPr>
    <a:lvl8pPr marL="3483730" algn="l" defTabSz="995352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8pPr>
    <a:lvl9pPr marL="3981406" algn="l" defTabSz="995352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261529CC-D422-413E-B5F4-22596B988016}">
          <p14:sldIdLst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C3"/>
    <a:srgbClr val="C9EAFF"/>
    <a:srgbClr val="9FDAFF"/>
    <a:srgbClr val="122142"/>
    <a:srgbClr val="132245"/>
    <a:srgbClr val="112B47"/>
    <a:srgbClr val="133151"/>
    <a:srgbClr val="183554"/>
    <a:srgbClr val="1C2E68"/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5152" autoAdjust="0"/>
  </p:normalViewPr>
  <p:slideViewPr>
    <p:cSldViewPr snapToGrid="0">
      <p:cViewPr>
        <p:scale>
          <a:sx n="96" d="100"/>
          <a:sy n="96" d="100"/>
        </p:scale>
        <p:origin x="1459" y="-22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25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49B61-82BA-4DC5-A603-4F2B2153B533}" type="datetimeFigureOut">
              <a:rPr lang="fr-FR" smtClean="0"/>
              <a:t>05/09/2019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7F5F8-0255-49FF-999F-0B02B42974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0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3CF3B-8383-4431-994B-E19C8C30B33C}" type="datetimeFigureOut">
              <a:rPr lang="fr-FR" smtClean="0"/>
              <a:t>05/09/2019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CD7C8-922D-4971-BDEB-4E61B5860B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658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352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676" algn="l" defTabSz="995352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352" algn="l" defTabSz="995352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028" algn="l" defTabSz="995352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0703" algn="l" defTabSz="995352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380" algn="l" defTabSz="995352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056" algn="l" defTabSz="995352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3730" algn="l" defTabSz="995352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1406" algn="l" defTabSz="995352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CD7C8-922D-4971-BDEB-4E61B5860B6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747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è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7" b="75000"/>
          <a:stretch/>
        </p:blipFill>
        <p:spPr>
          <a:xfrm>
            <a:off x="-3" y="-804"/>
            <a:ext cx="7559674" cy="227374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23"/>
          <a:stretch/>
        </p:blipFill>
        <p:spPr>
          <a:xfrm>
            <a:off x="2576937" y="169336"/>
            <a:ext cx="2354622" cy="1111099"/>
          </a:xfrm>
          <a:prstGeom prst="rect">
            <a:avLst/>
          </a:prstGeom>
        </p:spPr>
      </p:pic>
      <p:sp>
        <p:nvSpPr>
          <p:cNvPr id="9" name="Text Box 84"/>
          <p:cNvSpPr txBox="1">
            <a:spLocks noChangeArrowheads="1"/>
          </p:cNvSpPr>
          <p:nvPr userDrawn="1"/>
        </p:nvSpPr>
        <p:spPr bwMode="auto">
          <a:xfrm>
            <a:off x="1226696" y="1467644"/>
            <a:ext cx="5106280" cy="58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94" tIns="49347" rIns="98694" bIns="49347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79"/>
              </a:spcAft>
            </a:pPr>
            <a:endParaRPr lang="fr-FR" sz="2400" dirty="0">
              <a:solidFill>
                <a:schemeClr val="bg1">
                  <a:lumMod val="9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1242017" y="1072397"/>
            <a:ext cx="5145220" cy="625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13"/>
          </p:nvPr>
        </p:nvSpPr>
        <p:spPr>
          <a:xfrm>
            <a:off x="717547" y="1728136"/>
            <a:ext cx="6124575" cy="486306"/>
          </a:xfrm>
        </p:spPr>
        <p:txBody>
          <a:bodyPr anchor="ctr">
            <a:normAutofit/>
          </a:bodyPr>
          <a:lstStyle>
            <a:lvl1pPr algn="ctr">
              <a:defRPr sz="14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29" name="Espace réservé du contenu 6"/>
          <p:cNvSpPr>
            <a:spLocks noGrp="1"/>
          </p:cNvSpPr>
          <p:nvPr>
            <p:ph sz="quarter" idx="14"/>
          </p:nvPr>
        </p:nvSpPr>
        <p:spPr>
          <a:xfrm>
            <a:off x="510086" y="4927188"/>
            <a:ext cx="3213100" cy="5026709"/>
          </a:xfrm>
        </p:spPr>
        <p:txBody>
          <a:bodyPr>
            <a:normAutofit/>
          </a:bodyPr>
          <a:lstStyle>
            <a:lvl1pPr>
              <a:defRPr sz="900">
                <a:solidFill>
                  <a:schemeClr val="tx1"/>
                </a:solidFill>
              </a:defRPr>
            </a:lvl1pPr>
            <a:lvl2pPr>
              <a:defRPr sz="90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 sz="90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0" name="Espace réservé du contenu 6"/>
          <p:cNvSpPr>
            <a:spLocks noGrp="1"/>
          </p:cNvSpPr>
          <p:nvPr>
            <p:ph sz="quarter" idx="15"/>
          </p:nvPr>
        </p:nvSpPr>
        <p:spPr>
          <a:xfrm>
            <a:off x="3827690" y="4927187"/>
            <a:ext cx="3213100" cy="5025567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Espace réservé du tableau 9"/>
          <p:cNvSpPr>
            <a:spLocks noGrp="1"/>
          </p:cNvSpPr>
          <p:nvPr>
            <p:ph type="tbl" sz="quarter" idx="16"/>
          </p:nvPr>
        </p:nvSpPr>
        <p:spPr>
          <a:xfrm>
            <a:off x="510086" y="2485200"/>
            <a:ext cx="3213100" cy="22297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17"/>
          </p:nvPr>
        </p:nvSpPr>
        <p:spPr>
          <a:xfrm>
            <a:off x="3827463" y="2484438"/>
            <a:ext cx="3211512" cy="2230437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1926" y="10187888"/>
            <a:ext cx="57443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58EC-FBEC-48A9-8724-CAE81BF0683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6403928" y="9394112"/>
            <a:ext cx="1903236" cy="569240"/>
          </a:xfrm>
          <a:prstGeom prst="rect">
            <a:avLst/>
          </a:prstGeom>
        </p:spPr>
        <p:txBody>
          <a:bodyPr anchor="ctr"/>
          <a:lstStyle>
            <a:lvl1pPr algn="ctr">
              <a:defRPr sz="9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fr-F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FICHE TECHNIQUE</a:t>
            </a:r>
            <a:r>
              <a:rPr lang="fr-FR" dirty="0" smtClean="0"/>
              <a:t> </a:t>
            </a:r>
            <a:fld id="{089B2FF0-0DDF-4F0D-B23B-EF041C2A5B32}" type="datetime1">
              <a:rPr lang="fr-FR" smtClean="0"/>
              <a:pPr/>
              <a:t>05/09/2019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1662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èm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sz="quarter" idx="12"/>
          </p:nvPr>
        </p:nvSpPr>
        <p:spPr>
          <a:xfrm>
            <a:off x="510086" y="587829"/>
            <a:ext cx="3213100" cy="9365796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3827690" y="587829"/>
            <a:ext cx="3213100" cy="9365796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1926" y="10187888"/>
            <a:ext cx="57443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58EC-FBEC-48A9-8724-CAE81BF0683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6403928" y="9394112"/>
            <a:ext cx="1903236" cy="569240"/>
          </a:xfrm>
          <a:prstGeom prst="rect">
            <a:avLst/>
          </a:prstGeom>
        </p:spPr>
        <p:txBody>
          <a:bodyPr anchor="ctr"/>
          <a:lstStyle>
            <a:lvl1pPr algn="ctr">
              <a:defRPr sz="9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fr-F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FICHE TECHNIQUE</a:t>
            </a:r>
            <a:r>
              <a:rPr lang="fr-FR" dirty="0" smtClean="0"/>
              <a:t> </a:t>
            </a:r>
            <a:fld id="{089B2FF0-0DDF-4F0D-B23B-EF041C2A5B32}" type="datetime1">
              <a:rPr lang="fr-FR" smtClean="0"/>
              <a:pPr/>
              <a:t>05/09/2019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2823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èm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510086" y="587829"/>
            <a:ext cx="3213100" cy="9365796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6" name="Espace réservé du contenu 6"/>
          <p:cNvSpPr>
            <a:spLocks noGrp="1"/>
          </p:cNvSpPr>
          <p:nvPr>
            <p:ph sz="quarter" idx="14"/>
          </p:nvPr>
        </p:nvSpPr>
        <p:spPr>
          <a:xfrm>
            <a:off x="3827690" y="587829"/>
            <a:ext cx="3213100" cy="9365796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1926" y="10187888"/>
            <a:ext cx="57443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58EC-FBEC-48A9-8724-CAE81BF0683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6403928" y="9394112"/>
            <a:ext cx="1903236" cy="569240"/>
          </a:xfrm>
          <a:prstGeom prst="rect">
            <a:avLst/>
          </a:prstGeom>
        </p:spPr>
        <p:txBody>
          <a:bodyPr anchor="ctr"/>
          <a:lstStyle>
            <a:lvl1pPr algn="ctr">
              <a:defRPr sz="9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fr-F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FICHE TECHNIQUE</a:t>
            </a:r>
            <a:r>
              <a:rPr lang="fr-FR" dirty="0" smtClean="0"/>
              <a:t> </a:t>
            </a:r>
            <a:fld id="{089B2FF0-0DDF-4F0D-B23B-EF041C2A5B32}" type="datetime1">
              <a:rPr lang="fr-FR" smtClean="0"/>
              <a:pPr/>
              <a:t>05/09/2019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1756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èm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510086" y="587829"/>
            <a:ext cx="3213100" cy="9365796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3" name="Espace réservé du contenu 6"/>
          <p:cNvSpPr>
            <a:spLocks noGrp="1"/>
          </p:cNvSpPr>
          <p:nvPr>
            <p:ph sz="quarter" idx="14"/>
          </p:nvPr>
        </p:nvSpPr>
        <p:spPr>
          <a:xfrm>
            <a:off x="3833212" y="587828"/>
            <a:ext cx="3213100" cy="8624456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1926" y="10187888"/>
            <a:ext cx="57443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58EC-FBEC-48A9-8724-CAE81BF0683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6403928" y="9394112"/>
            <a:ext cx="1903236" cy="569240"/>
          </a:xfrm>
          <a:prstGeom prst="rect">
            <a:avLst/>
          </a:prstGeom>
        </p:spPr>
        <p:txBody>
          <a:bodyPr anchor="ctr"/>
          <a:lstStyle>
            <a:lvl1pPr algn="ctr">
              <a:defRPr sz="9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fr-F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FICHE TECHNIQUE</a:t>
            </a:r>
            <a:r>
              <a:rPr lang="fr-FR" dirty="0" smtClean="0"/>
              <a:t> </a:t>
            </a:r>
            <a:fld id="{089B2FF0-0DDF-4F0D-B23B-EF041C2A5B32}" type="datetime1">
              <a:rPr lang="fr-FR" smtClean="0"/>
              <a:pPr/>
              <a:t>05/09/2019</a:t>
            </a:fld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61398164"/>
              </p:ext>
            </p:extLst>
          </p:nvPr>
        </p:nvGraphicFramePr>
        <p:xfrm>
          <a:off x="4053493" y="9220091"/>
          <a:ext cx="2772538" cy="67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5264"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BOSTIK HOTLINE</a:t>
                      </a:r>
                      <a:endParaRPr lang="fr-FR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A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726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06 44 60 14 96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www.bostik.com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2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6061166" y="9049235"/>
            <a:ext cx="937324" cy="118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429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88" y="179278"/>
            <a:ext cx="7125295" cy="2011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189" y="2333233"/>
            <a:ext cx="7125294" cy="7335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fld id="{436F5214-0436-4D09-A6DC-837C039A7557}" type="slidenum">
              <a:rPr lang="fr-FR" smtClean="0"/>
              <a:t>‹N°›</a:t>
            </a:fld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1926" y="10187888"/>
            <a:ext cx="57443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58EC-FBEC-48A9-8724-CAE81BF0683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Text Box 84"/>
          <p:cNvSpPr txBox="1">
            <a:spLocks noChangeArrowheads="1"/>
          </p:cNvSpPr>
          <p:nvPr userDrawn="1"/>
        </p:nvSpPr>
        <p:spPr bwMode="auto">
          <a:xfrm>
            <a:off x="1226696" y="1467644"/>
            <a:ext cx="5106280" cy="58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94" tIns="49347" rIns="98694" bIns="49347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79"/>
              </a:spcAft>
            </a:pPr>
            <a:endParaRPr lang="fr-FR" sz="1187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6403928" y="9394112"/>
            <a:ext cx="1903236" cy="569240"/>
          </a:xfrm>
          <a:prstGeom prst="rect">
            <a:avLst/>
          </a:prstGeom>
        </p:spPr>
        <p:txBody>
          <a:bodyPr anchor="ctr"/>
          <a:lstStyle>
            <a:lvl1pPr algn="ctr">
              <a:defRPr sz="9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fr-F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FICHE TECHNIQUE</a:t>
            </a:r>
            <a:r>
              <a:rPr lang="fr-FR" dirty="0" smtClean="0"/>
              <a:t> </a:t>
            </a:r>
            <a:fld id="{089B2FF0-0DDF-4F0D-B23B-EF041C2A5B32}" type="datetime1">
              <a:rPr lang="fr-FR" smtClean="0"/>
              <a:pPr/>
              <a:t>05/09/2019</a:t>
            </a:fld>
            <a:endParaRPr lang="fr-FR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263486" y="10237374"/>
            <a:ext cx="70326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95352" rtl="0" eaLnBrk="1" latinLnBrk="0" hangingPunct="1">
              <a:defRPr sz="99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97676" algn="l" defTabSz="995352" rtl="0" eaLnBrk="1" latinLnBrk="0" hangingPunct="1">
              <a:defRPr sz="19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52" algn="l" defTabSz="995352" rtl="0" eaLnBrk="1" latinLnBrk="0" hangingPunct="1">
              <a:defRPr sz="19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028" algn="l" defTabSz="995352" rtl="0" eaLnBrk="1" latinLnBrk="0" hangingPunct="1">
              <a:defRPr sz="19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0703" algn="l" defTabSz="995352" rtl="0" eaLnBrk="1" latinLnBrk="0" hangingPunct="1">
              <a:defRPr sz="19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380" algn="l" defTabSz="995352" rtl="0" eaLnBrk="1" latinLnBrk="0" hangingPunct="1">
              <a:defRPr sz="19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056" algn="l" defTabSz="995352" rtl="0" eaLnBrk="1" latinLnBrk="0" hangingPunct="1">
              <a:defRPr sz="19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3730" algn="l" defTabSz="995352" rtl="0" eaLnBrk="1" latinLnBrk="0" hangingPunct="1">
              <a:defRPr sz="19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1406" algn="l" defTabSz="995352" rtl="0" eaLnBrk="1" latinLnBrk="0" hangingPunct="1">
              <a:defRPr sz="19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900" b="1" dirty="0" smtClean="0">
                <a:solidFill>
                  <a:schemeClr val="bg2">
                    <a:lumMod val="25000"/>
                  </a:schemeClr>
                </a:solidFill>
                <a:latin typeface="Bostik Office"/>
              </a:rPr>
              <a:t>Bostik S.A. </a:t>
            </a:r>
            <a:r>
              <a:rPr lang="fr-FR" sz="900" dirty="0" smtClean="0">
                <a:latin typeface="Bostik Office"/>
              </a:rPr>
              <a:t>420 rue d’Estienne d’Orves 92700 COLOMBES</a:t>
            </a:r>
            <a:r>
              <a:rPr lang="fr-FR" sz="900" baseline="0" dirty="0" smtClean="0">
                <a:latin typeface="Bostik Office"/>
              </a:rPr>
              <a:t>. </a:t>
            </a:r>
            <a:r>
              <a:rPr lang="fr-FR" sz="900" b="1" u="sng" dirty="0" smtClean="0">
                <a:latin typeface="Bostik Office"/>
              </a:rPr>
              <a:t>www.bostik.com</a:t>
            </a:r>
            <a:endParaRPr lang="fr-FR" sz="900" dirty="0" smtClean="0">
              <a:latin typeface="Bostik Office"/>
            </a:endParaRPr>
          </a:p>
          <a:p>
            <a:pPr algn="ctr"/>
            <a:endParaRPr lang="fr-FR" sz="900" dirty="0">
              <a:latin typeface="Bostik Office"/>
            </a:endParaRPr>
          </a:p>
        </p:txBody>
      </p:sp>
    </p:spTree>
    <p:extLst>
      <p:ext uri="{BB962C8B-B14F-4D97-AF65-F5344CB8AC3E}">
        <p14:creationId xmlns:p14="http://schemas.microsoft.com/office/powerpoint/2010/main" val="265667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0" r:id="rId2"/>
    <p:sldLayoutId id="2147483698" r:id="rId3"/>
    <p:sldLayoutId id="2147483699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1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4295" y="1221763"/>
            <a:ext cx="5145220" cy="625910"/>
          </a:xfrm>
        </p:spPr>
        <p:txBody>
          <a:bodyPr>
            <a:noAutofit/>
          </a:bodyPr>
          <a:lstStyle/>
          <a:p>
            <a:r>
              <a:rPr lang="fr-FR" sz="2400" dirty="0" smtClean="0"/>
              <a:t>BOSTIK PUREFIX EXPRESS</a:t>
            </a:r>
            <a:endParaRPr lang="fr-FR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1243608" y="1840839"/>
            <a:ext cx="6124575" cy="486306"/>
          </a:xfrm>
          <a:ln>
            <a:noFill/>
          </a:ln>
        </p:spPr>
        <p:txBody>
          <a:bodyPr/>
          <a:lstStyle/>
          <a:p>
            <a:pPr algn="r"/>
            <a:r>
              <a:rPr lang="fr-FR" cap="all" dirty="0" smtClean="0">
                <a:solidFill>
                  <a:srgbClr val="007AC3"/>
                </a:solidFill>
                <a:latin typeface="Bostik Office" panose="020B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FIXATION – INTERIEUR/EXTERIEUR</a:t>
            </a:r>
            <a:endParaRPr lang="en-US" sz="1200" dirty="0">
              <a:solidFill>
                <a:srgbClr val="007AC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2658EC-FBEC-48A9-8724-CAE81BF06836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2"/>
          </p:nvPr>
        </p:nvSpPr>
        <p:spPr>
          <a:xfrm rot="16200000">
            <a:off x="6551320" y="9709486"/>
            <a:ext cx="1395413" cy="569240"/>
          </a:xfrm>
        </p:spPr>
        <p:txBody>
          <a:bodyPr/>
          <a:lstStyle/>
          <a:p>
            <a:r>
              <a:rPr lang="fr-F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FICHE TECHNIQUE</a:t>
            </a:r>
            <a:r>
              <a:rPr lang="fr-FR" dirty="0" smtClean="0"/>
              <a:t> </a:t>
            </a:r>
            <a:fld id="{089B2FF0-0DDF-4F0D-B23B-EF041C2A5B32}" type="datetime1">
              <a:rPr lang="fr-FR" smtClean="0"/>
              <a:pPr/>
              <a:t>05/09/2019</a:t>
            </a:fld>
            <a:endParaRPr lang="fr-FR" dirty="0"/>
          </a:p>
        </p:txBody>
      </p:sp>
      <p:graphicFrame>
        <p:nvGraphicFramePr>
          <p:cNvPr id="10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4012176"/>
              </p:ext>
            </p:extLst>
          </p:nvPr>
        </p:nvGraphicFramePr>
        <p:xfrm>
          <a:off x="510086" y="2487581"/>
          <a:ext cx="3213100" cy="2360032"/>
        </p:xfrm>
        <a:graphic>
          <a:graphicData uri="http://schemas.openxmlformats.org/drawingml/2006/table">
            <a:tbl>
              <a:tblPr firstRow="1" firstCol="1" bandRow="1"/>
              <a:tblGrid>
                <a:gridCol w="321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72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FFFFFF"/>
                          </a:solidFill>
                          <a:effectLst/>
                          <a:latin typeface="Bostik Office"/>
                          <a:cs typeface="Times New Roman" panose="02020603050405020304" pitchFamily="18" charset="0"/>
                        </a:rPr>
                        <a:t>DESCRIPTION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A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27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900" b="0" dirty="0" smtClean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b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Tous matériaux, colle sur toutes surfaces (même humides). Avec sa formule Hybride Polymère, ce mastic fixe vite</a:t>
                      </a:r>
                      <a:r>
                        <a:rPr lang="fr-FR" sz="900" b="0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et fort.</a:t>
                      </a:r>
                      <a:endParaRPr lang="fr-FR" sz="900" b="0" dirty="0" smtClean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 smtClean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Produit plus respectueux : 0% </a:t>
                      </a:r>
                      <a:r>
                        <a:rPr lang="fr-FR" sz="900" dirty="0" err="1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Phtalates</a:t>
                      </a:r>
                      <a:r>
                        <a:rPr lang="fr-FR" sz="9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0% Solvants - Très peu de composés volatiles (COV A+)  - Sans odeur.</a:t>
                      </a:r>
                    </a:p>
                  </a:txBody>
                  <a:tcPr marL="65388" marR="653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828744"/>
              </p:ext>
            </p:extLst>
          </p:nvPr>
        </p:nvGraphicFramePr>
        <p:xfrm>
          <a:off x="480988" y="5131984"/>
          <a:ext cx="3213099" cy="219710"/>
        </p:xfrm>
        <a:graphic>
          <a:graphicData uri="http://schemas.openxmlformats.org/drawingml/2006/table">
            <a:tbl>
              <a:tblPr firstRow="1" firstCol="1" bandRow="1"/>
              <a:tblGrid>
                <a:gridCol w="3213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effectLst/>
                          <a:latin typeface="Bostik Office"/>
                          <a:cs typeface="Times New Roman" panose="02020603050405020304" pitchFamily="18" charset="0"/>
                        </a:rPr>
                        <a:t>DESTINATIONS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A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80987" y="5492867"/>
            <a:ext cx="3213099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900" dirty="0"/>
              <a:t>• </a:t>
            </a:r>
            <a:r>
              <a:rPr lang="fr-FR" sz="900" dirty="0" smtClean="0"/>
              <a:t>Tous matériaux : bois</a:t>
            </a:r>
            <a:r>
              <a:rPr lang="fr-FR" sz="900" dirty="0"/>
              <a:t>, </a:t>
            </a:r>
            <a:r>
              <a:rPr lang="fr-FR" sz="900" dirty="0" smtClean="0"/>
              <a:t>pierre, béton</a:t>
            </a:r>
            <a:r>
              <a:rPr lang="fr-FR" sz="900" dirty="0"/>
              <a:t>, </a:t>
            </a:r>
            <a:r>
              <a:rPr lang="fr-FR" sz="900" dirty="0" smtClean="0"/>
              <a:t>métal, brique, parpaing, plastique rigide, carrelage… sauf Téflon, </a:t>
            </a:r>
            <a:r>
              <a:rPr lang="fr-FR" sz="900" dirty="0"/>
              <a:t>PE, PP, </a:t>
            </a:r>
            <a:r>
              <a:rPr lang="fr-FR" sz="900" dirty="0" smtClean="0"/>
              <a:t>PVC souple.</a:t>
            </a:r>
          </a:p>
          <a:p>
            <a:pPr algn="just">
              <a:lnSpc>
                <a:spcPct val="150000"/>
              </a:lnSpc>
            </a:pPr>
            <a:endParaRPr lang="fr-FR" sz="900" dirty="0"/>
          </a:p>
          <a:p>
            <a:pPr algn="just">
              <a:lnSpc>
                <a:spcPct val="150000"/>
              </a:lnSpc>
            </a:pPr>
            <a:r>
              <a:rPr lang="fr-FR" sz="900" dirty="0" smtClean="0"/>
              <a:t>• Collage en intérieur/extérieur et milieux humides</a:t>
            </a:r>
            <a:r>
              <a:rPr lang="fr-FR" sz="900" dirty="0"/>
              <a:t>.</a:t>
            </a:r>
            <a:endParaRPr lang="fr-FR" sz="900" dirty="0" smtClean="0"/>
          </a:p>
        </p:txBody>
      </p:sp>
      <p:graphicFrame>
        <p:nvGraphicFramePr>
          <p:cNvPr id="15" name="Espace réservé du contenu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070964"/>
              </p:ext>
            </p:extLst>
          </p:nvPr>
        </p:nvGraphicFramePr>
        <p:xfrm>
          <a:off x="3813257" y="5236609"/>
          <a:ext cx="3213100" cy="2578744"/>
        </p:xfrm>
        <a:graphic>
          <a:graphicData uri="http://schemas.openxmlformats.org/drawingml/2006/table">
            <a:tbl>
              <a:tblPr firstRow="1" firstCol="1" bandRow="1"/>
              <a:tblGrid>
                <a:gridCol w="1639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3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432">
                <a:tc gridSpan="2">
                  <a:txBody>
                    <a:bodyPr/>
                    <a:lstStyle/>
                    <a:p>
                      <a:pPr marL="0" marR="111125" lvl="0" indent="0" algn="l" defTabSz="75593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CARACTERISTIQUES TECHNIQUES</a:t>
                      </a:r>
                      <a:endParaRPr lang="fr-FR" sz="1100" dirty="0" smtClean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C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90" marR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A2BD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2BD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BD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982">
                <a:tc gridSpan="2">
                  <a:txBody>
                    <a:bodyPr/>
                    <a:lstStyle/>
                    <a:p>
                      <a:pPr marL="342900" marR="11112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1590" marR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A2BD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2BD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BD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342900" marR="11112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Formule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 anchor="ctr">
                    <a:lnL>
                      <a:noFill/>
                    </a:lnL>
                    <a:lnR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marR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0" i="0" u="none" strike="noStrike" baseline="0" dirty="0" smtClean="0">
                          <a:latin typeface="+mn-lt"/>
                        </a:rPr>
                        <a:t>Hybride polymère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342900" marR="11112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Coloris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 anchor="ctr">
                    <a:lnL>
                      <a:noFill/>
                    </a:lnL>
                    <a:lnR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marR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Blanc.</a:t>
                      </a:r>
                      <a:r>
                        <a:rPr lang="fr-FR" sz="9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Peut être peint après séchage*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342900" marR="11112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Résistance </a:t>
                      </a:r>
                      <a:r>
                        <a:rPr lang="en-US" sz="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maximale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 anchor="ctr">
                    <a:lnL>
                      <a:noFill/>
                    </a:lnL>
                    <a:lnR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marR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24h</a:t>
                      </a:r>
                      <a:endParaRPr lang="en-US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342900" marR="11112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Température </a:t>
                      </a:r>
                      <a:r>
                        <a:rPr lang="fr-FR" sz="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mise en œuvre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 anchor="ctr">
                    <a:lnL>
                      <a:noFill/>
                    </a:lnL>
                    <a:lnR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marR="111125" lvl="0" indent="0" algn="l" defTabSz="75593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Entre +10°C et +30°C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036363"/>
              </p:ext>
            </p:extLst>
          </p:nvPr>
        </p:nvGraphicFramePr>
        <p:xfrm>
          <a:off x="510086" y="6848544"/>
          <a:ext cx="3213100" cy="219710"/>
        </p:xfrm>
        <a:graphic>
          <a:graphicData uri="http://schemas.openxmlformats.org/drawingml/2006/table">
            <a:tbl>
              <a:tblPr firstRow="1" firstCol="1" bandRow="1"/>
              <a:tblGrid>
                <a:gridCol w="321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effectLst/>
                          <a:latin typeface="Bostik Office"/>
                          <a:cs typeface="Times New Roman" panose="02020603050405020304" pitchFamily="18" charset="0"/>
                        </a:rPr>
                        <a:t>AVANTAGES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A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480989" y="7276423"/>
            <a:ext cx="32131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900" dirty="0" smtClean="0"/>
              <a:t>• Fixe 100% des matériaux en intérieur et extérieur</a:t>
            </a:r>
          </a:p>
          <a:p>
            <a:pPr algn="just">
              <a:lnSpc>
                <a:spcPct val="150000"/>
              </a:lnSpc>
            </a:pPr>
            <a:endParaRPr lang="fr-FR" sz="900" dirty="0"/>
          </a:p>
          <a:p>
            <a:pPr algn="just">
              <a:lnSpc>
                <a:spcPct val="150000"/>
              </a:lnSpc>
            </a:pPr>
            <a:r>
              <a:rPr lang="fr-FR" sz="900" dirty="0"/>
              <a:t>• </a:t>
            </a:r>
            <a:r>
              <a:rPr lang="fr-FR" sz="900" dirty="0" smtClean="0"/>
              <a:t>Maintien immédiat et collage ultra-puissant</a:t>
            </a:r>
          </a:p>
          <a:p>
            <a:pPr algn="just">
              <a:lnSpc>
                <a:spcPct val="150000"/>
              </a:lnSpc>
            </a:pPr>
            <a:endParaRPr lang="fr-FR" sz="900" dirty="0"/>
          </a:p>
          <a:p>
            <a:pPr algn="just">
              <a:lnSpc>
                <a:spcPct val="150000"/>
              </a:lnSpc>
            </a:pPr>
            <a:r>
              <a:rPr lang="fr-FR" sz="900" dirty="0"/>
              <a:t>• </a:t>
            </a:r>
            <a:r>
              <a:rPr lang="fr-FR" sz="900" dirty="0" smtClean="0"/>
              <a:t>Sèche en 15 minutes</a:t>
            </a:r>
          </a:p>
          <a:p>
            <a:pPr algn="just">
              <a:lnSpc>
                <a:spcPct val="150000"/>
              </a:lnSpc>
            </a:pPr>
            <a:endParaRPr lang="fr-FR" sz="900" dirty="0"/>
          </a:p>
          <a:p>
            <a:pPr algn="just">
              <a:lnSpc>
                <a:spcPct val="150000"/>
              </a:lnSpc>
            </a:pPr>
            <a:r>
              <a:rPr lang="fr-FR" sz="900" dirty="0"/>
              <a:t>• Résiste à </a:t>
            </a:r>
            <a:r>
              <a:rPr lang="fr-FR" sz="900" dirty="0" smtClean="0"/>
              <a:t>l'eau et aux variations de température       (-30°C à +90°C)</a:t>
            </a:r>
          </a:p>
          <a:p>
            <a:pPr algn="just">
              <a:lnSpc>
                <a:spcPct val="150000"/>
              </a:lnSpc>
            </a:pPr>
            <a:endParaRPr lang="fr-FR" sz="900" dirty="0" smtClean="0"/>
          </a:p>
          <a:p>
            <a:pPr algn="just">
              <a:lnSpc>
                <a:spcPct val="150000"/>
              </a:lnSpc>
            </a:pPr>
            <a:r>
              <a:rPr lang="fr-FR" sz="900" dirty="0"/>
              <a:t>• </a:t>
            </a:r>
            <a:r>
              <a:rPr lang="fr-FR" sz="900" dirty="0" smtClean="0"/>
              <a:t>O% </a:t>
            </a:r>
            <a:r>
              <a:rPr lang="fr-FR" sz="900" dirty="0" err="1" smtClean="0"/>
              <a:t>phtalates</a:t>
            </a:r>
            <a:r>
              <a:rPr lang="fr-FR" sz="900" dirty="0" smtClean="0"/>
              <a:t> / 0% solvants / sans odeur</a:t>
            </a:r>
          </a:p>
          <a:p>
            <a:pPr algn="just">
              <a:lnSpc>
                <a:spcPct val="150000"/>
              </a:lnSpc>
            </a:pPr>
            <a:endParaRPr lang="fr-FR" sz="900" dirty="0" smtClean="0"/>
          </a:p>
          <a:p>
            <a:pPr algn="just">
              <a:lnSpc>
                <a:spcPct val="150000"/>
              </a:lnSpc>
            </a:pPr>
            <a:r>
              <a:rPr lang="fr-FR" sz="900" dirty="0" smtClean="0"/>
              <a:t>• Résiste aux chocs</a:t>
            </a:r>
            <a:endParaRPr lang="fr-FR" sz="900" dirty="0"/>
          </a:p>
        </p:txBody>
      </p:sp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528147"/>
              </p:ext>
            </p:extLst>
          </p:nvPr>
        </p:nvGraphicFramePr>
        <p:xfrm>
          <a:off x="3813258" y="8999964"/>
          <a:ext cx="3213099" cy="219710"/>
        </p:xfrm>
        <a:graphic>
          <a:graphicData uri="http://schemas.openxmlformats.org/drawingml/2006/table">
            <a:tbl>
              <a:tblPr firstRow="1" firstCol="1" bandRow="1"/>
              <a:tblGrid>
                <a:gridCol w="3213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effectLst/>
                          <a:latin typeface="Bostik Office"/>
                          <a:cs typeface="Times New Roman" panose="02020603050405020304" pitchFamily="18" charset="0"/>
                        </a:rPr>
                        <a:t>CONSOMMATION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A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3816905" y="9417913"/>
            <a:ext cx="3096714" cy="490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900" dirty="0"/>
              <a:t>Environ 15m de cordon de colle d’un diamètre de 5 mm pour une cartouche.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813257" y="7893597"/>
            <a:ext cx="32131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800" dirty="0" smtClean="0"/>
              <a:t>*Etant </a:t>
            </a:r>
            <a:r>
              <a:rPr lang="fr-FR" sz="800" dirty="0"/>
              <a:t>donné la grande diversité des peintures du marché, il est indispensable d'effectuer des essais de compatibilité </a:t>
            </a:r>
            <a:r>
              <a:rPr lang="fr-FR" sz="800" dirty="0" smtClean="0"/>
              <a:t>avant tout </a:t>
            </a:r>
            <a:r>
              <a:rPr lang="fr-FR" sz="800" dirty="0"/>
              <a:t>usage d'un produit non encore éprouvé.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047" y="2466749"/>
            <a:ext cx="809520" cy="261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84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>
          <a:xfrm>
            <a:off x="510086" y="705935"/>
            <a:ext cx="3213100" cy="9481953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fr-FR" dirty="0"/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b="1" dirty="0" smtClean="0">
                <a:solidFill>
                  <a:srgbClr val="007AC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OUTILS</a:t>
            </a:r>
            <a:r>
              <a:rPr lang="fr-FR" b="1" dirty="0">
                <a:solidFill>
                  <a:srgbClr val="A2BD3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b="1" dirty="0">
                <a:solidFill>
                  <a:srgbClr val="A2BD3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dirty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Pistolet </a:t>
            </a:r>
            <a:r>
              <a:rPr lang="fr-F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extrudeur</a:t>
            </a:r>
            <a:endParaRPr lang="fr-FR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fr-FR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fr-F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fr-F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fr-FR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fr-FR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fr-FR" b="1" dirty="0" smtClean="0">
                <a:solidFill>
                  <a:srgbClr val="007AC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PREPARATION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en-US" dirty="0">
              <a:solidFill>
                <a:srgbClr val="007AC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fr-FR" dirty="0"/>
              <a:t>• Le support doit être sec, sain, </a:t>
            </a:r>
            <a:r>
              <a:rPr lang="fr-FR" dirty="0" smtClean="0"/>
              <a:t>propre, dépoussiéré et dégraissé.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fr-FR" dirty="0" smtClean="0"/>
              <a:t>• </a:t>
            </a:r>
            <a:r>
              <a:rPr lang="fr-FR" dirty="0"/>
              <a:t>Découper l’embout de la cartouche, visser la canule, couper en biais son extrémité selon le diamètre désiré et insérer </a:t>
            </a:r>
            <a:r>
              <a:rPr lang="fr-FR" dirty="0" smtClean="0"/>
              <a:t>la cartouche </a:t>
            </a:r>
            <a:r>
              <a:rPr lang="fr-FR" dirty="0"/>
              <a:t>dans le pistolet </a:t>
            </a:r>
            <a:r>
              <a:rPr lang="fr-FR" dirty="0" err="1"/>
              <a:t>extrudeur</a:t>
            </a:r>
            <a:r>
              <a:rPr lang="fr-FR" dirty="0"/>
              <a:t>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fr-FR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fr-FR" b="1" dirty="0" smtClean="0">
                <a:solidFill>
                  <a:srgbClr val="007AC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APPLICATION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en-US" dirty="0" smtClean="0">
              <a:solidFill>
                <a:srgbClr val="007AC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fr-FR" dirty="0"/>
              <a:t>• </a:t>
            </a:r>
            <a:r>
              <a:rPr lang="fr-FR" dirty="0" smtClean="0"/>
              <a:t>Appliquer la colle en lignes droites verticales. </a:t>
            </a:r>
            <a:r>
              <a:rPr lang="fr-FR" i="1" dirty="0" smtClean="0"/>
              <a:t>Ne pas appliquer en plots.</a:t>
            </a:r>
            <a:endParaRPr lang="fr-FR" dirty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fr-FR" dirty="0"/>
              <a:t>• </a:t>
            </a:r>
            <a:r>
              <a:rPr lang="fr-FR" dirty="0" smtClean="0"/>
              <a:t>Assembler, ajuster si nécessaire. Etayer le collage (support, adhésif) jusqu’à séchage à cœur (24h). Peut être chargé après 24h.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fr-FR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fr-FR" dirty="0"/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fr-FR" dirty="0" smtClean="0"/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fr-FR" dirty="0" smtClean="0"/>
          </a:p>
          <a:p>
            <a:pPr marL="171450" indent="-171450" algn="just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 smtClean="0"/>
              <a:t>Colle fraiche : </a:t>
            </a:r>
            <a:r>
              <a:rPr lang="fr-FR" dirty="0"/>
              <a:t>nettoyer avec </a:t>
            </a:r>
            <a:r>
              <a:rPr lang="fr-FR" dirty="0" smtClean="0"/>
              <a:t>de l'acétone</a:t>
            </a:r>
          </a:p>
          <a:p>
            <a:pPr marL="171450" indent="-171450" algn="just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 smtClean="0"/>
              <a:t>Colle sèche : grattage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fr-FR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fr-FR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fr-FR" dirty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r>
              <a:rPr lang="fr-FR" dirty="0" smtClean="0"/>
              <a:t>18 </a:t>
            </a:r>
            <a:r>
              <a:rPr lang="fr-FR" dirty="0"/>
              <a:t>mois dans son emballage d'origine non ouvert.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Stocké dans un local sec entre +5°C et +25°C.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Après ouverture, extraire un cordon de colle d’environ 1 à 2cm. Laisser sécher (3 mois maximum) et tirer fort pour arracher le cordon avant de réutiliser.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4"/>
          </p:nvPr>
        </p:nvSpPr>
        <p:spPr>
          <a:xfrm>
            <a:off x="3890386" y="626534"/>
            <a:ext cx="3155926" cy="8156910"/>
          </a:xfrm>
        </p:spPr>
        <p:txBody>
          <a:bodyPr/>
          <a:lstStyle/>
          <a:p>
            <a:endParaRPr lang="fr-FR" dirty="0">
              <a:latin typeface="Bostik Office" panose="020B05030400000200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2658EC-FBEC-48A9-8724-CAE81BF06836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>
          <a:xfrm rot="16200000">
            <a:off x="6578500" y="9712622"/>
            <a:ext cx="1401686" cy="569240"/>
          </a:xfrm>
        </p:spPr>
        <p:txBody>
          <a:bodyPr/>
          <a:lstStyle/>
          <a:p>
            <a:r>
              <a:rPr lang="fr-F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FICHE TECHNIQUE</a:t>
            </a:r>
            <a:r>
              <a:rPr lang="fr-FR" dirty="0" smtClean="0"/>
              <a:t> </a:t>
            </a:r>
            <a:fld id="{089B2FF0-0DDF-4F0D-B23B-EF041C2A5B32}" type="datetime1">
              <a:rPr lang="fr-FR" smtClean="0"/>
              <a:pPr/>
              <a:t>05/09/2019</a:t>
            </a:fld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554204"/>
              </p:ext>
            </p:extLst>
          </p:nvPr>
        </p:nvGraphicFramePr>
        <p:xfrm>
          <a:off x="503736" y="486225"/>
          <a:ext cx="3219450" cy="219710"/>
        </p:xfrm>
        <a:graphic>
          <a:graphicData uri="http://schemas.openxmlformats.org/drawingml/2006/table">
            <a:tbl>
              <a:tblPr firstRow="1" firstCol="1" bandRow="1"/>
              <a:tblGrid>
                <a:gridCol w="321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Bostik Office"/>
                          <a:cs typeface="Times New Roman" panose="02020603050405020304" pitchFamily="18" charset="0"/>
                        </a:rPr>
                        <a:t>MISE EN ŒUVRE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A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653366"/>
              </p:ext>
            </p:extLst>
          </p:nvPr>
        </p:nvGraphicFramePr>
        <p:xfrm>
          <a:off x="510085" y="6493922"/>
          <a:ext cx="3213101" cy="219710"/>
        </p:xfrm>
        <a:graphic>
          <a:graphicData uri="http://schemas.openxmlformats.org/drawingml/2006/table">
            <a:tbl>
              <a:tblPr firstRow="1" firstCol="1" bandRow="1"/>
              <a:tblGrid>
                <a:gridCol w="3213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effectLst/>
                          <a:latin typeface="Bostik Office"/>
                          <a:cs typeface="Times New Roman" panose="02020603050405020304" pitchFamily="18" charset="0"/>
                        </a:rPr>
                        <a:t>NETTOYAGE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A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192201"/>
              </p:ext>
            </p:extLst>
          </p:nvPr>
        </p:nvGraphicFramePr>
        <p:xfrm>
          <a:off x="3865411" y="480547"/>
          <a:ext cx="3203281" cy="219710"/>
        </p:xfrm>
        <a:graphic>
          <a:graphicData uri="http://schemas.openxmlformats.org/drawingml/2006/table">
            <a:tbl>
              <a:tblPr firstRow="1" firstCol="1" bandRow="1"/>
              <a:tblGrid>
                <a:gridCol w="3203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Bostik Office"/>
                          <a:cs typeface="Times New Roman" panose="02020603050405020304" pitchFamily="18" charset="0"/>
                        </a:rPr>
                        <a:t>CONDITIONNEMENT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A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76862"/>
              </p:ext>
            </p:extLst>
          </p:nvPr>
        </p:nvGraphicFramePr>
        <p:xfrm>
          <a:off x="3865412" y="851202"/>
          <a:ext cx="3220214" cy="262827"/>
        </p:xfrm>
        <a:graphic>
          <a:graphicData uri="http://schemas.openxmlformats.org/drawingml/2006/table">
            <a:tbl>
              <a:tblPr firstRow="1" firstCol="1" bandRow="1"/>
              <a:tblGrid>
                <a:gridCol w="701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fr-FR" sz="800" b="1" dirty="0">
                          <a:solidFill>
                            <a:srgbClr val="F8F8F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Code</a:t>
                      </a:r>
                      <a:endParaRPr lang="en-US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A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fr-FR" sz="800" b="1" dirty="0">
                          <a:solidFill>
                            <a:srgbClr val="F8F8F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UC</a:t>
                      </a:r>
                      <a:endParaRPr lang="en-US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A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fr-FR" sz="800" b="1" dirty="0">
                          <a:solidFill>
                            <a:srgbClr val="F8F8F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PCB</a:t>
                      </a:r>
                      <a:endParaRPr lang="en-US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A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fr-FR" sz="800" b="1" dirty="0">
                          <a:solidFill>
                            <a:srgbClr val="F8F8F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GENCOD</a:t>
                      </a:r>
                      <a:endParaRPr lang="en-US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A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fr-FR" sz="750" b="0" i="0" u="none" strike="noStrike" baseline="0" dirty="0" smtClean="0">
                          <a:latin typeface="+mn-lt"/>
                        </a:rPr>
                        <a:t>30615045</a:t>
                      </a:r>
                      <a:endParaRPr lang="en-US" sz="7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fr-FR" sz="750" b="0" i="0" u="none" strike="noStrike" baseline="0" dirty="0" smtClean="0">
                          <a:latin typeface="+mn-lt"/>
                        </a:rPr>
                        <a:t>Cartouche </a:t>
                      </a:r>
                      <a:r>
                        <a:rPr lang="fr-FR" sz="750" b="0" i="0" u="none" strike="noStrike" baseline="0" dirty="0" smtClean="0">
                          <a:latin typeface="+mn-lt"/>
                        </a:rPr>
                        <a:t>452g</a:t>
                      </a:r>
                      <a:endParaRPr lang="en-US" sz="7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fr-FR" sz="75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75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7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fr-FR" sz="750" b="0" i="0" u="none" strike="noStrike" baseline="0" dirty="0" smtClean="0">
                          <a:latin typeface="+mn-lt"/>
                        </a:rPr>
                        <a:t>3549212484477</a:t>
                      </a:r>
                      <a:endParaRPr lang="en-US" sz="7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A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 Box 91"/>
          <p:cNvSpPr txBox="1">
            <a:spLocks noChangeArrowheads="1"/>
          </p:cNvSpPr>
          <p:nvPr/>
        </p:nvSpPr>
        <p:spPr bwMode="auto">
          <a:xfrm>
            <a:off x="3890385" y="1683506"/>
            <a:ext cx="3178307" cy="969283"/>
          </a:xfrm>
          <a:prstGeom prst="rect">
            <a:avLst/>
          </a:prstGeom>
          <a:solidFill>
            <a:srgbClr val="FFFFFF"/>
          </a:solidFill>
          <a:ln w="12700">
            <a:solidFill>
              <a:srgbClr val="007AC3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R="19050">
              <a:lnSpc>
                <a:spcPct val="115000"/>
              </a:lnSpc>
              <a:spcAft>
                <a:spcPts val="1000"/>
              </a:spcAft>
            </a:pPr>
            <a:r>
              <a:rPr lang="fr-FR" sz="900" b="1" dirty="0" smtClean="0">
                <a:effectLst/>
                <a:latin typeface="Bostik Office" panose="020B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SÉCURITÉ</a:t>
            </a:r>
          </a:p>
          <a:p>
            <a:pPr algn="just"/>
            <a:r>
              <a:rPr lang="fr-FR" sz="800" dirty="0" smtClean="0"/>
              <a:t>Tenir </a:t>
            </a:r>
            <a:r>
              <a:rPr lang="fr-FR" sz="800" dirty="0"/>
              <a:t>hors de portée des enfants. </a:t>
            </a:r>
            <a:r>
              <a:rPr lang="fr-FR" sz="800" dirty="0" smtClean="0"/>
              <a:t>En cas </a:t>
            </a:r>
            <a:r>
              <a:rPr lang="fr-FR" sz="800" dirty="0"/>
              <a:t>de consultation d’un médecin, garder à disposition le récipient </a:t>
            </a:r>
            <a:r>
              <a:rPr lang="fr-FR" sz="800" dirty="0" smtClean="0"/>
              <a:t>ou l’étiquette</a:t>
            </a:r>
            <a:r>
              <a:rPr lang="fr-FR" sz="800" dirty="0"/>
              <a:t>. </a:t>
            </a:r>
            <a:r>
              <a:rPr lang="fr-FR" sz="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Fiche </a:t>
            </a:r>
            <a:r>
              <a:rPr lang="fr-FR" sz="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données </a:t>
            </a:r>
            <a:r>
              <a:rPr lang="fr-FR" sz="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sécurité </a:t>
            </a:r>
            <a:r>
              <a:rPr lang="fr-FR" sz="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disponible sur demande.</a:t>
            </a:r>
            <a:endParaRPr lang="fr-FR" sz="8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9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9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9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9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9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9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9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800" dirty="0" smtClean="0"/>
          </a:p>
          <a:p>
            <a:pPr algn="just"/>
            <a:r>
              <a:rPr lang="fr-FR" sz="800" dirty="0" smtClean="0"/>
              <a:t>*</a:t>
            </a:r>
            <a:r>
              <a:rPr lang="fr-FR" sz="800" dirty="0"/>
              <a:t>Information sur le niveau d'émission de substances </a:t>
            </a:r>
            <a:r>
              <a:rPr lang="fr-FR" sz="800" dirty="0" smtClean="0"/>
              <a:t>volatiles dans </a:t>
            </a:r>
            <a:r>
              <a:rPr lang="fr-FR" sz="800" dirty="0"/>
              <a:t>l’air intérieur, présentant un risque de toxicité </a:t>
            </a:r>
            <a:r>
              <a:rPr lang="fr-FR" sz="800" dirty="0" smtClean="0"/>
              <a:t>par inhalation</a:t>
            </a:r>
            <a:r>
              <a:rPr lang="fr-FR" sz="800" dirty="0"/>
              <a:t>, sur une échelle de classe allant de A+ (très </a:t>
            </a:r>
            <a:r>
              <a:rPr lang="fr-FR" sz="800" dirty="0" smtClean="0"/>
              <a:t>faibles émissions</a:t>
            </a:r>
            <a:r>
              <a:rPr lang="fr-FR" sz="800" dirty="0"/>
              <a:t>) à C (fortes émissions).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86"/>
          <p:cNvSpPr txBox="1">
            <a:spLocks noChangeArrowheads="1"/>
          </p:cNvSpPr>
          <p:nvPr/>
        </p:nvSpPr>
        <p:spPr bwMode="auto">
          <a:xfrm>
            <a:off x="3890386" y="4995486"/>
            <a:ext cx="3195240" cy="722630"/>
          </a:xfrm>
          <a:prstGeom prst="rect">
            <a:avLst/>
          </a:prstGeom>
          <a:solidFill>
            <a:srgbClr val="C9EAFF"/>
          </a:solidFill>
          <a:ln w="9525">
            <a:solidFill>
              <a:srgbClr val="007AC3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ostik Office" panose="020B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préconisations de mise en œuvre sont définies par rapport à des standards moyens d’utilisation. Elles sont à respecter impérativement mais ne dispensent pas d’essais préalables, notamment en cas de première utilisation et/ou de contraintes particulières du support, du chantier ou du milieu Consulter nos fiches de données de sécurité pour les précautions d'emploi.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ostik Office" panose="020B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486" y="1570887"/>
            <a:ext cx="588675" cy="58467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0386" y="2914759"/>
            <a:ext cx="1879320" cy="941108"/>
          </a:xfrm>
          <a:prstGeom prst="rect">
            <a:avLst/>
          </a:prstGeom>
        </p:spPr>
      </p:pic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748640"/>
              </p:ext>
            </p:extLst>
          </p:nvPr>
        </p:nvGraphicFramePr>
        <p:xfrm>
          <a:off x="510086" y="7930199"/>
          <a:ext cx="3219450" cy="219710"/>
        </p:xfrm>
        <a:graphic>
          <a:graphicData uri="http://schemas.openxmlformats.org/drawingml/2006/table">
            <a:tbl>
              <a:tblPr firstRow="1" firstCol="1" bandRow="1"/>
              <a:tblGrid>
                <a:gridCol w="321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effectLst/>
                          <a:latin typeface="Bostik Office"/>
                          <a:cs typeface="Times New Roman" panose="02020603050405020304" pitchFamily="18" charset="0"/>
                        </a:rPr>
                        <a:t>CONSERVATION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A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86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Bostik office"/>
        <a:ea typeface=""/>
        <a:cs typeface=""/>
      </a:majorFont>
      <a:minorFont>
        <a:latin typeface="Bostik office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rot="0" vert="horz" wrap="square" lIns="98694" tIns="49347" rIns="98694" bIns="49347" anchor="t" anchorCtr="0" upright="1">
        <a:noAutofit/>
      </a:bodyPr>
      <a:lstStyle>
        <a:defPPr algn="ctr">
          <a:lnSpc>
            <a:spcPct val="115000"/>
          </a:lnSpc>
          <a:spcAft>
            <a:spcPts val="0"/>
          </a:spcAft>
          <a:defRPr sz="1295" b="1" cap="all" dirty="0">
            <a:solidFill>
              <a:srgbClr val="A2BD30"/>
            </a:solidFill>
            <a:effectLst/>
            <a:latin typeface="Bostik Office"/>
            <a:ea typeface="Calibri" panose="020F0502020204030204" pitchFamily="34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</TotalTime>
  <Words>375</Words>
  <Application>Microsoft Office PowerPoint</Application>
  <PresentationFormat>Personnalisé</PresentationFormat>
  <Paragraphs>99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Bostik Office</vt:lpstr>
      <vt:lpstr>Bostik Office</vt:lpstr>
      <vt:lpstr>Calibri</vt:lpstr>
      <vt:lpstr>Times New Roman</vt:lpstr>
      <vt:lpstr>Wingdings</vt:lpstr>
      <vt:lpstr>1</vt:lpstr>
      <vt:lpstr>BOSTIK PUREFIX EXPRESS</vt:lpstr>
      <vt:lpstr>Présentation PowerPoint</vt:lpstr>
    </vt:vector>
  </TitlesOfParts>
  <Company>Arkema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BOCHATON Samantha</dc:creator>
  <cp:lastModifiedBy>TALLET Vanessa</cp:lastModifiedBy>
  <cp:revision>133</cp:revision>
  <cp:lastPrinted>2018-04-25T10:55:51Z</cp:lastPrinted>
  <dcterms:created xsi:type="dcterms:W3CDTF">2018-03-06T14:28:44Z</dcterms:created>
  <dcterms:modified xsi:type="dcterms:W3CDTF">2019-09-05T08:55:33Z</dcterms:modified>
</cp:coreProperties>
</file>